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8"/>
  </p:notesMasterIdLst>
  <p:sldIdLst>
    <p:sldId id="256" r:id="rId2"/>
    <p:sldId id="257" r:id="rId3"/>
    <p:sldId id="387" r:id="rId4"/>
    <p:sldId id="338" r:id="rId5"/>
    <p:sldId id="384" r:id="rId6"/>
    <p:sldId id="356" r:id="rId7"/>
    <p:sldId id="385" r:id="rId8"/>
    <p:sldId id="383" r:id="rId9"/>
    <p:sldId id="392" r:id="rId10"/>
    <p:sldId id="382" r:id="rId11"/>
    <p:sldId id="386" r:id="rId12"/>
    <p:sldId id="389" r:id="rId13"/>
    <p:sldId id="339" r:id="rId14"/>
    <p:sldId id="390" r:id="rId15"/>
    <p:sldId id="340" r:id="rId16"/>
    <p:sldId id="39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1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97949" autoAdjust="0"/>
  </p:normalViewPr>
  <p:slideViewPr>
    <p:cSldViewPr snapToGrid="0">
      <p:cViewPr varScale="1">
        <p:scale>
          <a:sx n="82" d="100"/>
          <a:sy n="82" d="100"/>
        </p:scale>
        <p:origin x="470"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14/05/2018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‹N°›</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14/05/2018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14/05/2018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14/05/2018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14/05/2018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14/05/2018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14/05/2018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14/05/2018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‹N°›</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
        <p:nvSpPr>
          <p:cNvPr id="5" name="Rectangle 4"/>
          <p:cNvSpPr/>
          <p:nvPr/>
        </p:nvSpPr>
        <p:spPr>
          <a:xfrm>
            <a:off x="10723476" y="5901993"/>
            <a:ext cx="1255642" cy="95600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id="{D60A8CDC-87D2-4A7D-9E84-665063DC69A7}"/>
              </a:ext>
            </a:extLst>
          </p:cNvPr>
          <p:cNvSpPr>
            <a:spLocks noGrp="1"/>
          </p:cNvSpPr>
          <p:nvPr>
            <p:ph idx="1"/>
          </p:nvPr>
        </p:nvSpPr>
        <p:spPr>
          <a:xfrm>
            <a:off x="905069" y="1166951"/>
            <a:ext cx="10223179" cy="5355147"/>
          </a:xfrm>
        </p:spPr>
        <p:txBody>
          <a:bodyPr>
            <a:noAutofit/>
          </a:bodyPr>
          <a:lstStyle/>
          <a:p>
            <a:pPr marL="0" indent="0">
              <a:buNone/>
            </a:pPr>
            <a:r>
              <a:rPr lang="en-US" sz="1800" dirty="0"/>
              <a:t>Henri or Henry Carton de Wiart </a:t>
            </a:r>
            <a:r>
              <a:rPr lang="en-US" sz="1800" dirty="0">
                <a:highlight>
                  <a:srgbClr val="FFFF00"/>
                </a:highlight>
              </a:rPr>
              <a:t>(first name: Henry or Henri, name: Carton)</a:t>
            </a:r>
            <a:r>
              <a:rPr lang="en-US" sz="1800" dirty="0"/>
              <a:t> is a French-speaking Belgian writer and politician, </a:t>
            </a:r>
            <a:r>
              <a:rPr lang="en-US" sz="1800" dirty="0">
                <a:highlight>
                  <a:srgbClr val="FFFF00"/>
                </a:highlight>
              </a:rPr>
              <a:t>member of the Catholic Party or </a:t>
            </a:r>
            <a:r>
              <a:rPr lang="en-US" sz="1800" dirty="0" err="1">
                <a:highlight>
                  <a:srgbClr val="FFFF00"/>
                </a:highlight>
              </a:rPr>
              <a:t>cdH</a:t>
            </a:r>
            <a:r>
              <a:rPr lang="en-US" sz="1800" dirty="0">
                <a:highlight>
                  <a:srgbClr val="FFFF00"/>
                </a:highlight>
              </a:rPr>
              <a:t>.</a:t>
            </a:r>
            <a:r>
              <a:rPr lang="en-US" sz="1800" dirty="0"/>
              <a:t> He was born on January 31, 1869 in Brussels and died on May 6, 1951 in Uccle. He served as Prime Minister of Belgium from 20 November 1920 to 16 December 1921, replacing Leon Delacroix and replaced by Georges </a:t>
            </a:r>
            <a:r>
              <a:rPr lang="en-US" sz="1800" dirty="0" err="1"/>
              <a:t>Theunis</a:t>
            </a:r>
            <a:r>
              <a:rPr lang="en-US" sz="1800" dirty="0"/>
              <a:t>. </a:t>
            </a:r>
          </a:p>
          <a:p>
            <a:pPr marL="0" indent="0">
              <a:buNone/>
            </a:pPr>
            <a:r>
              <a:rPr lang="en-US" sz="1800" dirty="0"/>
              <a:t>He was a member of the House of Representatives (unknown period) and of the Royal Academy of French Language and Literature of Belgium (from August 9, 1920 to his death, where he was replaced by </a:t>
            </a:r>
            <a:r>
              <a:rPr lang="en-US" sz="1800" dirty="0" err="1"/>
              <a:t>Hislaire</a:t>
            </a:r>
            <a:r>
              <a:rPr lang="en-US" sz="1800" dirty="0"/>
              <a:t> </a:t>
            </a:r>
            <a:r>
              <a:rPr lang="en-US" sz="1800" dirty="0" err="1"/>
              <a:t>Duesberg</a:t>
            </a:r>
            <a:r>
              <a:rPr lang="en-US" sz="1800" dirty="0"/>
              <a:t>). His monarch was Albert the </a:t>
            </a:r>
            <a:r>
              <a:rPr lang="en-US" sz="1800" dirty="0" err="1"/>
              <a:t>Ist</a:t>
            </a:r>
            <a:r>
              <a:rPr lang="en-US" sz="1800" dirty="0"/>
              <a:t>. He belonged to a coalition Catholic Party, PLP, POB. </a:t>
            </a:r>
            <a:r>
              <a:rPr lang="en-US" sz="1800" dirty="0">
                <a:highlight>
                  <a:srgbClr val="FF00FF"/>
                </a:highlight>
              </a:rPr>
              <a:t>He lived in Rue de la </a:t>
            </a:r>
            <a:r>
              <a:rPr lang="en-US" sz="1800" dirty="0" err="1">
                <a:highlight>
                  <a:srgbClr val="FF00FF"/>
                </a:highlight>
              </a:rPr>
              <a:t>Loi</a:t>
            </a:r>
            <a:r>
              <a:rPr lang="en-US" sz="1800" dirty="0">
                <a:highlight>
                  <a:srgbClr val="FF00FF"/>
                </a:highlight>
              </a:rPr>
              <a:t> and his residence was "16".</a:t>
            </a:r>
            <a:r>
              <a:rPr lang="en-US" sz="1800" dirty="0"/>
              <a:t> </a:t>
            </a:r>
          </a:p>
          <a:p>
            <a:pPr marL="0" indent="0">
              <a:buNone/>
            </a:pPr>
            <a:r>
              <a:rPr lang="en-US" sz="1800" dirty="0">
                <a:highlight>
                  <a:srgbClr val="00FF00"/>
                </a:highlight>
              </a:rPr>
              <a:t>He had as predecessors </a:t>
            </a:r>
            <a:r>
              <a:rPr lang="en-US" sz="1800" dirty="0"/>
              <a:t>Albert </a:t>
            </a:r>
            <a:r>
              <a:rPr lang="en-US" sz="1800" dirty="0" err="1"/>
              <a:t>Lilar</a:t>
            </a:r>
            <a:r>
              <a:rPr lang="en-US" sz="1800" dirty="0"/>
              <a:t>, Hendrik Heyman, Henry Jaspar, Leon de </a:t>
            </a:r>
            <a:r>
              <a:rPr lang="en-US" sz="1800" dirty="0" err="1"/>
              <a:t>Lantsheere</a:t>
            </a:r>
            <a:r>
              <a:rPr lang="en-US" sz="1800" dirty="0"/>
              <a:t>, Leon Delacroix and Paul De Groote. </a:t>
            </a:r>
            <a:r>
              <a:rPr lang="en-US" sz="1800" dirty="0">
                <a:highlight>
                  <a:srgbClr val="00FF00"/>
                </a:highlight>
              </a:rPr>
              <a:t>He had as successors </a:t>
            </a:r>
            <a:r>
              <a:rPr lang="en-US" sz="1800" dirty="0" err="1"/>
              <a:t>André_Dequae</a:t>
            </a:r>
            <a:r>
              <a:rPr lang="en-US" sz="1800" dirty="0"/>
              <a:t>, </a:t>
            </a:r>
            <a:r>
              <a:rPr lang="en-US" sz="1800" dirty="0" err="1"/>
              <a:t>Edmond_Rubbens</a:t>
            </a:r>
            <a:r>
              <a:rPr lang="en-US" sz="1800" dirty="0"/>
              <a:t>, </a:t>
            </a:r>
            <a:r>
              <a:rPr lang="en-US" sz="1800" dirty="0" err="1"/>
              <a:t>Emile_Vandervelde</a:t>
            </a:r>
            <a:r>
              <a:rPr lang="en-US" sz="1800" dirty="0"/>
              <a:t>, </a:t>
            </a:r>
            <a:r>
              <a:rPr lang="en-US" sz="1800" dirty="0" err="1"/>
              <a:t>Georges_Theunis</a:t>
            </a:r>
            <a:r>
              <a:rPr lang="en-US" sz="1800" dirty="0"/>
              <a:t>, </a:t>
            </a:r>
            <a:r>
              <a:rPr lang="en-US" sz="1800" dirty="0" err="1"/>
              <a:t>Ludovic_Moyersoen</a:t>
            </a:r>
            <a:r>
              <a:rPr lang="en-US" sz="1800" dirty="0"/>
              <a:t> and Paul De Groote.</a:t>
            </a:r>
          </a:p>
          <a:p>
            <a:pPr marL="0" indent="0">
              <a:buNone/>
            </a:pPr>
            <a:r>
              <a:rPr lang="en-US" sz="1800" dirty="0">
                <a:highlight>
                  <a:srgbClr val="00FF00"/>
                </a:highlight>
              </a:rPr>
              <a:t>He had some connection with </a:t>
            </a:r>
            <a:r>
              <a:rPr lang="en-US" sz="1800" dirty="0"/>
              <a:t>Liege, Leopold III, Marcel </a:t>
            </a:r>
            <a:r>
              <a:rPr lang="en-US" sz="1800" dirty="0" err="1"/>
              <a:t>Thiry</a:t>
            </a:r>
            <a:r>
              <a:rPr lang="en-US" sz="1800" dirty="0"/>
              <a:t>, the Walloon Movement, Prosper Chicken, the Royal Question, the Wehrmacht, with several legislatures of the House of Representatives, several governments, with Albert </a:t>
            </a:r>
            <a:r>
              <a:rPr lang="en-US" sz="1800" dirty="0" err="1"/>
              <a:t>Houtart</a:t>
            </a:r>
            <a:r>
              <a:rPr lang="en-US" sz="1800" dirty="0"/>
              <a:t>, Gaston </a:t>
            </a:r>
            <a:r>
              <a:rPr lang="en-US" sz="1800" dirty="0" err="1"/>
              <a:t>Eyskens</a:t>
            </a:r>
            <a:r>
              <a:rPr lang="en-US" sz="1800" dirty="0"/>
              <a:t>, Adolf </a:t>
            </a:r>
            <a:r>
              <a:rPr lang="en-US" sz="1800" dirty="0" err="1"/>
              <a:t>Daens</a:t>
            </a:r>
            <a:r>
              <a:rPr lang="en-US" sz="1800" dirty="0"/>
              <a:t>, Jean </a:t>
            </a:r>
            <a:r>
              <a:rPr lang="en-US" sz="1800" dirty="0" err="1"/>
              <a:t>Duvieusart</a:t>
            </a:r>
            <a:r>
              <a:rPr lang="en-US" sz="1800" dirty="0"/>
              <a:t>, Edmond Carton de Wiart, with the Collège Saint-Michel, the moral classes, the circle Leo XIII... </a:t>
            </a:r>
            <a:r>
              <a:rPr lang="en-US" sz="1800" dirty="0">
                <a:highlight>
                  <a:srgbClr val="00FF00"/>
                </a:highlight>
              </a:rPr>
              <a:t>He is on the lists of or in the categories of </a:t>
            </a:r>
            <a:r>
              <a:rPr lang="en-US" sz="1800" dirty="0"/>
              <a:t>Belgian Prime Ministers, Ministers of Justice, Interior, State, Education in French-speaking Belgium, count, member of the Royal Academy, former deputy, writer of the nineteenth and twentieth century, French writer… </a:t>
            </a:r>
          </a:p>
        </p:txBody>
      </p:sp>
    </p:spTree>
    <p:extLst>
      <p:ext uri="{BB962C8B-B14F-4D97-AF65-F5344CB8AC3E}">
        <p14:creationId xmlns:p14="http://schemas.microsoft.com/office/powerpoint/2010/main" val="2303093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305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302" t="19048" r="93" b="2124"/>
          <a:stretch/>
        </p:blipFill>
        <p:spPr>
          <a:xfrm>
            <a:off x="1613754" y="1342018"/>
            <a:ext cx="8964493" cy="5295920"/>
          </a:xfrm>
        </p:spPr>
      </p:pic>
      <p:sp>
        <p:nvSpPr>
          <p:cNvPr id="4" name="Slide Number Placeholder 3"/>
          <p:cNvSpPr>
            <a:spLocks noGrp="1"/>
          </p:cNvSpPr>
          <p:nvPr>
            <p:ph type="sldNum" sz="quarter" idx="12"/>
          </p:nvPr>
        </p:nvSpPr>
        <p:spPr/>
        <p:txBody>
          <a:bodyPr/>
          <a:lstStyle/>
          <a:p>
            <a:fld id="{81B8C599-5B56-4DD7-954D-15463E0A7E9E}" type="slidenum">
              <a:rPr lang="fr-FR" smtClean="0"/>
              <a:t>12</a:t>
            </a:fld>
            <a:endParaRPr lang="fr-FR"/>
          </a:p>
        </p:txBody>
      </p:sp>
      <p:sp>
        <p:nvSpPr>
          <p:cNvPr id="7" name="Title 1"/>
          <p:cNvSpPr>
            <a:spLocks noGrp="1"/>
          </p:cNvSpPr>
          <p:nvPr>
            <p:ph type="title"/>
          </p:nvPr>
        </p:nvSpPr>
        <p:spPr>
          <a:xfrm>
            <a:off x="1069848" y="293045"/>
            <a:ext cx="10058400" cy="960991"/>
          </a:xfrm>
        </p:spPr>
        <p:txBody>
          <a:bodyPr>
            <a:normAutofit/>
          </a:bodyPr>
          <a:lstStyle/>
          <a:p>
            <a:pPr algn="ctr"/>
            <a:r>
              <a:rPr lang="fr-FR" sz="3200" dirty="0"/>
              <a:t>MANUAL </a:t>
            </a:r>
            <a:r>
              <a:rPr lang="en-US" sz="3200" dirty="0"/>
              <a:t>“triplification” </a:t>
            </a:r>
            <a:endParaRPr lang="fr-FR" sz="3200" dirty="0"/>
          </a:p>
        </p:txBody>
      </p:sp>
    </p:spTree>
    <p:extLst>
      <p:ext uri="{BB962C8B-B14F-4D97-AF65-F5344CB8AC3E}">
        <p14:creationId xmlns:p14="http://schemas.microsoft.com/office/powerpoint/2010/main" val="15398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12</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900"/>
              <a:t>THINK ABOUT</a:t>
            </a:r>
          </a:p>
        </p:txBody>
      </p:sp>
      <p:sp>
        <p:nvSpPr>
          <p:cNvPr id="3" name="Content Placeholder 2"/>
          <p:cNvSpPr>
            <a:spLocks noGrp="1"/>
          </p:cNvSpPr>
          <p:nvPr>
            <p:ph idx="1"/>
          </p:nvPr>
        </p:nvSpPr>
        <p:spPr>
          <a:xfrm>
            <a:off x="250116" y="2557692"/>
            <a:ext cx="3561918" cy="2570120"/>
          </a:xfrm>
          <a:ln>
            <a:solidFill>
              <a:srgbClr val="9A1801"/>
            </a:solidFill>
          </a:ln>
        </p:spPr>
        <p:txBody>
          <a:bodyPr>
            <a:normAutofit/>
          </a:bodyPr>
          <a:lstStyle/>
          <a:p>
            <a:pPr>
              <a:lnSpc>
                <a:spcPct val="150000"/>
              </a:lnSpc>
            </a:pPr>
            <a:r>
              <a:rPr lang="en-US" sz="3300"/>
              <a:t>Data</a:t>
            </a:r>
          </a:p>
          <a:p>
            <a:pPr lvl="1">
              <a:lnSpc>
                <a:spcPct val="150000"/>
              </a:lnSpc>
            </a:pPr>
            <a:r>
              <a:rPr lang="en-US" sz="3100"/>
              <a:t>completeness </a:t>
            </a:r>
          </a:p>
          <a:p>
            <a:pPr lvl="1">
              <a:lnSpc>
                <a:spcPct val="150000"/>
              </a:lnSpc>
            </a:pPr>
            <a:r>
              <a:rPr lang="en-US" sz="3100"/>
              <a:t>granularity</a:t>
            </a:r>
          </a:p>
        </p:txBody>
      </p:sp>
      <p:sp>
        <p:nvSpPr>
          <p:cNvPr id="4" name="Slide Number Placeholder 3"/>
          <p:cNvSpPr>
            <a:spLocks noGrp="1"/>
          </p:cNvSpPr>
          <p:nvPr>
            <p:ph type="sldNum" sz="quarter" idx="12"/>
          </p:nvPr>
        </p:nvSpPr>
        <p:spPr/>
        <p:txBody>
          <a:bodyPr/>
          <a:lstStyle/>
          <a:p>
            <a:fld id="{81B8C599-5B56-4DD7-954D-15463E0A7E9E}" type="slidenum">
              <a:rPr lang="fr-FR" smtClean="0"/>
              <a:t>14</a:t>
            </a:fld>
            <a:endParaRPr lang="fr-FR"/>
          </a:p>
        </p:txBody>
      </p:sp>
      <p:sp>
        <p:nvSpPr>
          <p:cNvPr id="6" name="Content Placeholder 2"/>
          <p:cNvSpPr txBox="1">
            <a:spLocks/>
          </p:cNvSpPr>
          <p:nvPr/>
        </p:nvSpPr>
        <p:spPr>
          <a:xfrm>
            <a:off x="4370807" y="2535812"/>
            <a:ext cx="3563999" cy="2592000"/>
          </a:xfrm>
          <a:prstGeom prst="rect">
            <a:avLst/>
          </a:prstGeom>
          <a:ln>
            <a:solidFill>
              <a:srgbClr val="9A1801"/>
            </a:solidFill>
          </a:ln>
        </p:spPr>
        <p:txBody>
          <a:bodyPr vert="horz" lIns="91440" tIns="45720" rIns="91440" bIns="45720" rtlCol="0">
            <a:normAutofit fontScale="92500"/>
          </a:bodyPr>
          <a:lstStyle>
            <a:lvl1pPr marL="182880" indent="-182880" defTabSz="914400">
              <a:lnSpc>
                <a:spcPct val="150000"/>
              </a:lnSpc>
              <a:spcBef>
                <a:spcPts val="1200"/>
              </a:spcBef>
              <a:buClr>
                <a:schemeClr val="accent1">
                  <a:lumMod val="75000"/>
                </a:schemeClr>
              </a:buClr>
              <a:buSzPct val="85000"/>
              <a:buFont typeface="Wingdings" pitchFamily="2" charset="2"/>
              <a:buChar char="§"/>
              <a:defRPr sz="3600"/>
            </a:lvl1pPr>
            <a:lvl2pPr lvl="1" indent="-182880" defTabSz="914400">
              <a:lnSpc>
                <a:spcPct val="150000"/>
              </a:lnSpc>
              <a:spcBef>
                <a:spcPts val="400"/>
              </a:spcBef>
              <a:spcAft>
                <a:spcPts val="200"/>
              </a:spcAft>
              <a:buClr>
                <a:schemeClr val="accent1">
                  <a:lumMod val="75000"/>
                </a:schemeClr>
              </a:buClr>
              <a:buSzPct val="85000"/>
              <a:buFont typeface="Wingdings" pitchFamily="2" charset="2"/>
              <a:buChar char="§"/>
              <a:defRPr sz="3400"/>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r>
              <a:rPr lang="en-US"/>
              <a:t>RDF structure</a:t>
            </a:r>
          </a:p>
          <a:p>
            <a:pPr lvl="1"/>
            <a:r>
              <a:rPr lang="en-US"/>
              <a:t>reification</a:t>
            </a:r>
          </a:p>
          <a:p>
            <a:pPr lvl="1"/>
            <a:r>
              <a:rPr lang="en-US"/>
              <a:t>deductive logic</a:t>
            </a:r>
          </a:p>
        </p:txBody>
      </p:sp>
      <p:sp>
        <p:nvSpPr>
          <p:cNvPr id="7" name="Content Placeholder 2"/>
          <p:cNvSpPr txBox="1">
            <a:spLocks/>
          </p:cNvSpPr>
          <p:nvPr/>
        </p:nvSpPr>
        <p:spPr>
          <a:xfrm>
            <a:off x="8435847" y="2557692"/>
            <a:ext cx="3561918" cy="2570120"/>
          </a:xfrm>
          <a:prstGeom prst="rect">
            <a:avLst/>
          </a:prstGeom>
          <a:ln>
            <a:solidFill>
              <a:srgbClr val="9A180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1">
              <a:lnSpc>
                <a:spcPct val="150000"/>
              </a:lnSpc>
            </a:pPr>
            <a:r>
              <a:rPr lang="en-US" sz="3300"/>
              <a:t>Vocabulary</a:t>
            </a:r>
          </a:p>
          <a:p>
            <a:pPr lvl="2">
              <a:lnSpc>
                <a:spcPct val="150000"/>
              </a:lnSpc>
            </a:pPr>
            <a:r>
              <a:rPr lang="en-US" sz="3100"/>
              <a:t>granularity </a:t>
            </a:r>
          </a:p>
          <a:p>
            <a:pPr lvl="2">
              <a:lnSpc>
                <a:spcPct val="150000"/>
              </a:lnSpc>
            </a:pPr>
            <a:r>
              <a:rPr lang="en-US" sz="3100"/>
              <a:t>long tail</a:t>
            </a:r>
          </a:p>
        </p:txBody>
      </p:sp>
    </p:spTree>
    <p:extLst>
      <p:ext uri="{BB962C8B-B14F-4D97-AF65-F5344CB8AC3E}">
        <p14:creationId xmlns:p14="http://schemas.microsoft.com/office/powerpoint/2010/main" val="259139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30825" y="1205062"/>
            <a:ext cx="5265524" cy="5400317"/>
          </a:xfrm>
        </p:spPr>
      </p:pic>
      <p:sp>
        <p:nvSpPr>
          <p:cNvPr id="4" name="Slide Number Placeholder 3"/>
          <p:cNvSpPr>
            <a:spLocks noGrp="1"/>
          </p:cNvSpPr>
          <p:nvPr>
            <p:ph type="sldNum" sz="quarter" idx="12"/>
          </p:nvPr>
        </p:nvSpPr>
        <p:spPr/>
        <p:txBody>
          <a:bodyPr/>
          <a:lstStyle/>
          <a:p>
            <a:fld id="{81B8C599-5B56-4DD7-954D-15463E0A7E9E}" type="slidenum">
              <a:rPr lang="fr-FR" smtClean="0"/>
              <a:t>15</a:t>
            </a:fld>
            <a:endParaRPr lang="fr-FR"/>
          </a:p>
        </p:txBody>
      </p:sp>
      <p:sp>
        <p:nvSpPr>
          <p:cNvPr id="6" name="Title 1"/>
          <p:cNvSpPr txBox="1">
            <a:spLocks/>
          </p:cNvSpPr>
          <p:nvPr/>
        </p:nvSpPr>
        <p:spPr>
          <a:xfrm rot="16200000">
            <a:off x="9370357" y="4824423"/>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600" dirty="0">
                <a:solidFill>
                  <a:schemeClr val="tx1"/>
                </a:solidFill>
                <a:latin typeface="+mn-lt"/>
              </a:rPr>
              <a:t>Image (30.04.2018):https://lod-cloud.net/)</a:t>
            </a:r>
            <a:endParaRPr lang="fr-FR" sz="6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708324" y="2360473"/>
            <a:ext cx="3759647" cy="1879825"/>
          </a:xfrm>
          <a:prstGeom prst="rect">
            <a:avLst/>
          </a:prstGeom>
        </p:spPr>
      </p:pic>
      <p:grpSp>
        <p:nvGrpSpPr>
          <p:cNvPr id="14" name="Group 13"/>
          <p:cNvGrpSpPr/>
          <p:nvPr/>
        </p:nvGrpSpPr>
        <p:grpSpPr>
          <a:xfrm>
            <a:off x="901679" y="1787970"/>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2624595" y="743578"/>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30549"/>
          </a:xfrm>
          <a:blipFill dpi="0" rotWithShape="1">
            <a:blip r:embed="rId2">
              <a:alphaModFix amt="60000"/>
              <a:duotone>
                <a:schemeClr val="accent5">
                  <a:tint val="70000"/>
                  <a:shade val="63000"/>
                </a:schemeClr>
                <a:schemeClr val="accent5">
                  <a:tint val="10000"/>
                  <a:satMod val="150000"/>
                </a:schemeClr>
              </a:duotone>
            </a:blip>
            <a:srcRect/>
            <a:tile tx="0" ty="0" sx="60000" sy="59000" flip="none" algn="tl"/>
          </a:blipFill>
        </p:spPr>
        <p:style>
          <a:lnRef idx="1">
            <a:schemeClr val="accent5"/>
          </a:lnRef>
          <a:fillRef idx="2">
            <a:schemeClr val="accent5"/>
          </a:fillRef>
          <a:effectRef idx="1">
            <a:schemeClr val="accent5"/>
          </a:effectRef>
          <a:fontRef idx="minor">
            <a:schemeClr val="dk1"/>
          </a:fontRef>
        </p:style>
        <p:txBody>
          <a:bodyPr>
            <a:normAutofit/>
          </a:bodyPr>
          <a:lstStyle/>
          <a:p>
            <a:pPr algn="ctr"/>
            <a:r>
              <a:rPr lang="en-US" sz="3200" dirty="0"/>
              <a:t>Conclusion</a:t>
            </a:r>
          </a:p>
        </p:txBody>
      </p:sp>
      <p:sp>
        <p:nvSpPr>
          <p:cNvPr id="3" name="Content Placeholder 2"/>
          <p:cNvSpPr>
            <a:spLocks noGrp="1"/>
          </p:cNvSpPr>
          <p:nvPr>
            <p:ph idx="1"/>
          </p:nvPr>
        </p:nvSpPr>
        <p:spPr>
          <a:xfrm>
            <a:off x="1069848" y="1744824"/>
            <a:ext cx="10058400" cy="4427376"/>
          </a:xfrm>
        </p:spPr>
        <p:txBody>
          <a:bodyPr>
            <a:noAutofit/>
          </a:bodyPr>
          <a:lstStyle/>
          <a:p>
            <a:r>
              <a:rPr lang="en-US" sz="2800" dirty="0"/>
              <a:t>The biographical information contained in the LOD cloud is quite poor and redundant (at least for Carton de Wiart)</a:t>
            </a:r>
          </a:p>
          <a:p>
            <a:endParaRPr lang="en-US" sz="2800" dirty="0"/>
          </a:p>
          <a:p>
            <a:r>
              <a:rPr lang="en-US" sz="2800" dirty="0"/>
              <a:t>But we could add a lot of information pretty easily</a:t>
            </a:r>
          </a:p>
          <a:p>
            <a:endParaRPr lang="en-US" sz="2800" dirty="0"/>
          </a:p>
          <a:p>
            <a:r>
              <a:rPr lang="en-US" sz="2800" dirty="0"/>
              <a:t>Creating our own RDF files or enriching </a:t>
            </a:r>
            <a:r>
              <a:rPr lang="en-US" sz="2800" dirty="0" err="1"/>
              <a:t>Wikidata</a:t>
            </a:r>
            <a:r>
              <a:rPr lang="en-US" sz="2800" dirty="0"/>
              <a:t>?</a:t>
            </a:r>
          </a:p>
          <a:p>
            <a:endParaRPr lang="en-US" sz="2800" dirty="0"/>
          </a:p>
          <a:p>
            <a:r>
              <a:rPr lang="en-US" sz="2800" dirty="0"/>
              <a:t>Next steps: continue the experiment with a larger sample of entities (other people, organizations, events ...).</a:t>
            </a:r>
          </a:p>
        </p:txBody>
      </p:sp>
      <p:sp>
        <p:nvSpPr>
          <p:cNvPr id="4" name="Slide Number Placeholder 3"/>
          <p:cNvSpPr>
            <a:spLocks noGrp="1"/>
          </p:cNvSpPr>
          <p:nvPr>
            <p:ph type="sldNum" sz="quarter" idx="12"/>
          </p:nvPr>
        </p:nvSpPr>
        <p:spPr/>
        <p:txBody>
          <a:bodyPr/>
          <a:lstStyle/>
          <a:p>
            <a:fld id="{81B8C599-5B56-4DD7-954D-15463E0A7E9E}" type="slidenum">
              <a:rPr lang="fr-FR" smtClean="0"/>
              <a:t>16</a:t>
            </a:fld>
            <a:endParaRPr lang="fr-FR"/>
          </a:p>
        </p:txBody>
      </p:sp>
    </p:spTree>
    <p:extLst>
      <p:ext uri="{BB962C8B-B14F-4D97-AF65-F5344CB8AC3E}">
        <p14:creationId xmlns:p14="http://schemas.microsoft.com/office/powerpoint/2010/main" val="161782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CLOSE-READING</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3</a:t>
            </a:fld>
            <a:endParaRPr lang="fr-F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5" name="Picture 4" descr="magnifier-389900_1920.jpg"/>
          <p:cNvPicPr>
            <a:picLocks noChangeAspect="1"/>
          </p:cNvPicPr>
          <p:nvPr/>
        </p:nvPicPr>
        <p:blipFill rotWithShape="1">
          <a:blip r:embed="rId2">
            <a:extLst>
              <a:ext uri="{28A0092B-C50C-407E-A947-70E740481C1C}">
                <a14:useLocalDpi xmlns:a14="http://schemas.microsoft.com/office/drawing/2010/main" val="0"/>
              </a:ext>
            </a:extLst>
          </a:blip>
          <a:srcRect t="18519" b="6101"/>
          <a:stretch/>
        </p:blipFill>
        <p:spPr>
          <a:xfrm>
            <a:off x="914400" y="1255059"/>
            <a:ext cx="10359843" cy="5169647"/>
          </a:xfrm>
          <a:prstGeom prst="rect">
            <a:avLst/>
          </a:prstGeom>
        </p:spPr>
      </p:pic>
    </p:spTree>
    <p:extLst>
      <p:ext uri="{BB962C8B-B14F-4D97-AF65-F5344CB8AC3E}">
        <p14:creationId xmlns:p14="http://schemas.microsoft.com/office/powerpoint/2010/main" val="149134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7466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380756" y="1718608"/>
            <a:ext cx="3417915" cy="342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385643" y="1719003"/>
            <a:ext cx="3414561" cy="3419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415909" y="1727054"/>
            <a:ext cx="3417914" cy="340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5</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dirty="0"/>
              <a:t>Alex, the robot-</a:t>
            </a:r>
            <a:r>
              <a:rPr lang="fr-FR" sz="3600" dirty="0" err="1"/>
              <a:t>biographer</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lnSpcReduction="100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a:t>
            </a:r>
            <a:r>
              <a:rPr lang="en-US" sz="4000"/>
              <a:t>, Turtle...)</a:t>
            </a:r>
            <a:endParaRPr lang="en-US" sz="4000" dirty="0"/>
          </a:p>
          <a:p>
            <a:endParaRPr lang="en-US" sz="4000" dirty="0"/>
          </a:p>
          <a:p>
            <a:r>
              <a:rPr lang="en-US" sz="4000" dirty="0"/>
              <a:t>It can </a:t>
            </a:r>
            <a:r>
              <a:rPr lang="en-US" sz="4000" dirty="0">
                <a:solidFill>
                  <a:srgbClr val="FF0000"/>
                </a:solidFill>
              </a:rPr>
              <a:t>write a short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6</a:t>
            </a:fld>
            <a:endParaRPr lang="fr-FR"/>
          </a:p>
        </p:txBody>
      </p:sp>
      <p:pic>
        <p:nvPicPr>
          <p:cNvPr id="8" name="Image 7">
            <a:extLst>
              <a:ext uri="{FF2B5EF4-FFF2-40B4-BE49-F238E27FC236}">
                <a16:creationId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lot of triples </a:t>
            </a:r>
            <a:r>
              <a:rPr lang="fr-FR" sz="3200" dirty="0" err="1"/>
              <a:t>often</a:t>
            </a:r>
            <a:r>
              <a:rPr lang="fr-FR" sz="3200" dirty="0"/>
              <a:t> </a:t>
            </a:r>
            <a:r>
              <a:rPr lang="fr-FR" sz="3200" dirty="0" err="1"/>
              <a:t>useless</a:t>
            </a:r>
            <a:r>
              <a:rPr lang="fr-FR" sz="3200" dirty="0"/>
              <a:t> or </a:t>
            </a:r>
            <a:r>
              <a:rPr lang="fr-FR" sz="3200" dirty="0" err="1"/>
              <a:t>redundant</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9</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a:extLst>
              <a:ext uri="{FF2B5EF4-FFF2-40B4-BE49-F238E27FC236}">
                <a16:creationId xmlns:a16="http://schemas.microsoft.com/office/drawing/2014/main" id="{D28BE74C-CBEF-47FD-AB13-54C829645B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7078" y="1166951"/>
            <a:ext cx="8577843" cy="553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2546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10424</TotalTime>
  <Words>600</Words>
  <Application>Microsoft Office PowerPoint</Application>
  <PresentationFormat>Grand écran</PresentationFormat>
  <Paragraphs>69</Paragraphs>
  <Slides>16</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Rockwell</vt:lpstr>
      <vt:lpstr>Rockwell Condensed</vt:lpstr>
      <vt:lpstr>Wingdings</vt:lpstr>
      <vt:lpstr>Type de bois</vt:lpstr>
      <vt:lpstr>CLOSE-READING  of LINKED DATA</vt:lpstr>
      <vt:lpstr>Henry CARTON DE WIARt</vt:lpstr>
      <vt:lpstr>CLOSE-READING</vt:lpstr>
      <vt:lpstr>CONTinuum</vt:lpstr>
      <vt:lpstr>Robots can write short papers based on data</vt:lpstr>
      <vt:lpstr>Alex, the robot-biographer</vt:lpstr>
      <vt:lpstr>A robot walk in the Linked open data cloud</vt:lpstr>
      <vt:lpstr>A robot walk in the LOD cloud</vt:lpstr>
      <vt:lpstr>A lot of triples often useless or redundant</vt:lpstr>
      <vt:lpstr>broad categories of RDF properties</vt:lpstr>
      <vt:lpstr>A “portrait-robot” based on Wikidata and Dbpedia EN-FR-NL</vt:lpstr>
      <vt:lpstr>MANUAL “triplification” </vt:lpstr>
      <vt:lpstr>LIMITS</vt:lpstr>
      <vt:lpstr>THINK ABOUT</vt:lpstr>
      <vt:lpstr>What IF…</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Ettore Rizza</cp:lastModifiedBy>
  <cp:revision>273</cp:revision>
  <dcterms:created xsi:type="dcterms:W3CDTF">2017-10-01T14:20:22Z</dcterms:created>
  <dcterms:modified xsi:type="dcterms:W3CDTF">2018-05-14T06:34:11Z</dcterms:modified>
</cp:coreProperties>
</file>